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6858000" cy="9144000"/>
  <p:embeddedFontLst>
    <p:embeddedFont>
      <p:font typeface="Gill Sans"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gif>
</file>

<file path=ppt/media/image10.jp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8" name="Google Shape;16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14" name="Google Shape;14;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12"/>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a:spLocks noGrp="1"/>
          </p:cNvSpPr>
          <p:nvPr>
            <p:ph type="pic" idx="2"/>
          </p:nvPr>
        </p:nvSpPr>
        <p:spPr>
          <a:xfrm>
            <a:off x="6095999" y="0"/>
            <a:ext cx="6102097" cy="6858000"/>
          </a:xfrm>
          <a:prstGeom prst="rect">
            <a:avLst/>
          </a:prstGeom>
          <a:solidFill>
            <a:srgbClr val="BFBFBF"/>
          </a:solidFill>
          <a:ln>
            <a:noFill/>
          </a:ln>
        </p:spPr>
      </p:sp>
      <p:sp>
        <p:nvSpPr>
          <p:cNvPr id="78" name="Google Shape;78;p12"/>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9" name="Google Shape;79;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3"/>
          <p:cNvSpPr txBox="1">
            <a:spLocks noGrp="1"/>
          </p:cNvSpPr>
          <p:nvPr>
            <p:ph type="body" idx="1"/>
          </p:nvPr>
        </p:nvSpPr>
        <p:spPr>
          <a:xfrm rot="5400000">
            <a:off x="4545009" y="324172"/>
            <a:ext cx="3101983" cy="772972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5" name="Google Shape;85;p1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4"/>
          <p:cNvSpPr txBox="1">
            <a:spLocks noGrp="1"/>
          </p:cNvSpPr>
          <p:nvPr>
            <p:ph type="body" idx="1"/>
          </p:nvPr>
        </p:nvSpPr>
        <p:spPr>
          <a:xfrm rot="5400000">
            <a:off x="2838641" y="329756"/>
            <a:ext cx="4983480" cy="619848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1" name="Google Shape;91;p1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26" name="Google Shape;26;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29"/>
        <p:cNvGrpSpPr/>
        <p:nvPr/>
      </p:nvGrpSpPr>
      <p:grpSpPr>
        <a:xfrm>
          <a:off x="0" y="0"/>
          <a:ext cx="0" cy="0"/>
          <a:chOff x="0" y="0"/>
          <a:chExt cx="0" cy="0"/>
        </a:xfrm>
      </p:grpSpPr>
      <p:sp>
        <p:nvSpPr>
          <p:cNvPr id="30" name="Google Shape;30;p5"/>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32" name="Google Shape;32;p5"/>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norm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8" name="Google Shape;38;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7"/>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5" name="Google Shape;45;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8"/>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0" name="Google Shape;50;p8"/>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1" name="Google Shape;51;p8"/>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2" name="Google Shape;52;p8"/>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3" name="Google Shape;53;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56" name="Google Shape;56;p8"/>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1"/>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70" name="Google Shape;70;p11"/>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FEFEFE"/>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9pPr>
          </a:lstStyle>
          <a:p>
            <a:endParaRPr/>
          </a:p>
        </p:txBody>
      </p:sp>
      <p:sp>
        <p:nvSpPr>
          <p:cNvPr id="8" name="Google Shape;8;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9" name="Google Shape;9;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0" name="Google Shape;10;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 name="Google Shape;19;p3"/>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9pPr>
          </a:lstStyle>
          <a:p>
            <a:endParaRPr/>
          </a:p>
        </p:txBody>
      </p:sp>
      <p:sp>
        <p:nvSpPr>
          <p:cNvPr id="20" name="Google Shape;20;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1" name="Google Shape;21;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2" name="Google Shape;22;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JPUTRoCkStAr/CinCout.gi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1117"/>
        </a:solidFill>
        <a:effectLst/>
      </p:bgPr>
    </p:bg>
    <p:spTree>
      <p:nvGrpSpPr>
        <p:cNvPr id="1" name="Shape 97"/>
        <p:cNvGrpSpPr/>
        <p:nvPr/>
      </p:nvGrpSpPr>
      <p:grpSpPr>
        <a:xfrm>
          <a:off x="0" y="0"/>
          <a:ext cx="0" cy="0"/>
          <a:chOff x="0" y="0"/>
          <a:chExt cx="0" cy="0"/>
        </a:xfrm>
      </p:grpSpPr>
      <p:sp>
        <p:nvSpPr>
          <p:cNvPr id="98" name="Google Shape;98;p15"/>
          <p:cNvSpPr/>
          <p:nvPr/>
        </p:nvSpPr>
        <p:spPr>
          <a:xfrm>
            <a:off x="0" y="0"/>
            <a:ext cx="6096000" cy="6858000"/>
          </a:xfrm>
          <a:prstGeom prst="rect">
            <a:avLst/>
          </a:prstGeom>
          <a:solidFill>
            <a:srgbClr val="376B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99" name="Google Shape;99;p15"/>
          <p:cNvSpPr txBox="1">
            <a:spLocks noGrp="1"/>
          </p:cNvSpPr>
          <p:nvPr>
            <p:ph type="ctrTitle"/>
          </p:nvPr>
        </p:nvSpPr>
        <p:spPr>
          <a:xfrm>
            <a:off x="1600200" y="2363323"/>
            <a:ext cx="8991600" cy="1692771"/>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p>
            <a:pPr marL="0" lvl="0" indent="0" algn="l" rtl="0">
              <a:lnSpc>
                <a:spcPct val="90000"/>
              </a:lnSpc>
              <a:spcBef>
                <a:spcPts val="0"/>
              </a:spcBef>
              <a:spcAft>
                <a:spcPts val="0"/>
              </a:spcAft>
              <a:buClr>
                <a:srgbClr val="262626"/>
              </a:buClr>
              <a:buSzPts val="3800"/>
              <a:buFont typeface="Gill Sans"/>
              <a:buNone/>
            </a:pPr>
            <a:r>
              <a:rPr lang="en-US"/>
              <a:t>           CHECK </a:t>
            </a:r>
            <a:r>
              <a:rPr lang="en-US" dirty="0"/>
              <a:t>IN CHECK OUT</a:t>
            </a:r>
            <a:br>
              <a:rPr lang="en-US" dirty="0"/>
            </a:br>
            <a:r>
              <a:rPr lang="en-US"/>
              <a:t>                   C-IN </a:t>
            </a:r>
            <a:r>
              <a:rPr lang="en-US" dirty="0"/>
              <a:t>C-OUT</a:t>
            </a:r>
            <a:endParaRPr cap="none" dirty="0">
              <a:latin typeface="Gill Sans"/>
              <a:ea typeface="Gill Sans"/>
              <a:cs typeface="Gill Sans"/>
              <a:sym typeface="Gill Sans"/>
            </a:endParaRPr>
          </a:p>
        </p:txBody>
      </p:sp>
      <p:pic>
        <p:nvPicPr>
          <p:cNvPr id="100" name="Google Shape;100;p15"/>
          <p:cNvPicPr preferRelativeResize="0"/>
          <p:nvPr/>
        </p:nvPicPr>
        <p:blipFill>
          <a:blip r:embed="rId3">
            <a:alphaModFix/>
          </a:blip>
          <a:stretch>
            <a:fillRect/>
          </a:stretch>
        </p:blipFill>
        <p:spPr>
          <a:xfrm>
            <a:off x="1461185" y="2363323"/>
            <a:ext cx="2405339" cy="1804000"/>
          </a:xfrm>
          <a:prstGeom prst="rect">
            <a:avLst/>
          </a:prstGeom>
          <a:noFill/>
          <a:ln>
            <a:noFill/>
          </a:ln>
        </p:spPr>
      </p:pic>
      <p:pic>
        <p:nvPicPr>
          <p:cNvPr id="101" name="Google Shape;101;p1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24"/>
          <p:cNvSpPr/>
          <p:nvPr/>
        </p:nvSpPr>
        <p:spPr>
          <a:xfrm>
            <a:off x="1" y="0"/>
            <a:ext cx="307017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09" name="Google Shape;209;p24"/>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10" name="Google Shape;210;p24"/>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11" name="Google Shape;211;p24"/>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800"/>
              <a:buFont typeface="Gill Sans"/>
              <a:buNone/>
            </a:pPr>
            <a:r>
              <a:rPr lang="en-US">
                <a:solidFill>
                  <a:srgbClr val="FFFFFF"/>
                </a:solidFill>
              </a:rPr>
              <a:t>RESULTS / OUTCOMES / ANALYSIS</a:t>
            </a:r>
            <a:endParaRPr/>
          </a:p>
        </p:txBody>
      </p:sp>
      <p:sp>
        <p:nvSpPr>
          <p:cNvPr id="212" name="Google Shape;212;p24"/>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a:t>Contactless &amp; Fraud-Free</a:t>
            </a:r>
            <a:r>
              <a:rPr lang="en-US"/>
              <a:t>: Eliminates buddy punching and ensures hygiene.</a:t>
            </a:r>
            <a:endParaRPr/>
          </a:p>
          <a:p>
            <a:pPr marL="228600" lvl="0" indent="-228600" algn="l" rtl="0">
              <a:lnSpc>
                <a:spcPct val="100000"/>
              </a:lnSpc>
              <a:spcBef>
                <a:spcPts val="1000"/>
              </a:spcBef>
              <a:spcAft>
                <a:spcPts val="0"/>
              </a:spcAft>
              <a:buSzPts val="1800"/>
              <a:buChar char="•"/>
            </a:pPr>
            <a:r>
              <a:rPr lang="en-US" b="1"/>
              <a:t>Real-Time Monitoring</a:t>
            </a:r>
            <a:r>
              <a:rPr lang="en-US"/>
              <a:t>: Provides instant attendance updates and people counting.</a:t>
            </a:r>
            <a:endParaRPr/>
          </a:p>
          <a:p>
            <a:pPr marL="228600" lvl="0" indent="-228600" algn="l" rtl="0">
              <a:lnSpc>
                <a:spcPct val="100000"/>
              </a:lnSpc>
              <a:spcBef>
                <a:spcPts val="1000"/>
              </a:spcBef>
              <a:spcAft>
                <a:spcPts val="0"/>
              </a:spcAft>
              <a:buSzPts val="1800"/>
              <a:buChar char="•"/>
            </a:pPr>
            <a:r>
              <a:rPr lang="en-US" b="1"/>
              <a:t>Scalability</a:t>
            </a:r>
            <a:r>
              <a:rPr lang="en-US"/>
              <a:t>: Easily deployable across large campuses, offices, Hospitals, Schools &amp; University.</a:t>
            </a:r>
            <a:endParaRPr/>
          </a:p>
          <a:p>
            <a:pPr marL="228600" lvl="0" indent="-228600" algn="l" rtl="0">
              <a:lnSpc>
                <a:spcPct val="100000"/>
              </a:lnSpc>
              <a:spcBef>
                <a:spcPts val="1000"/>
              </a:spcBef>
              <a:spcAft>
                <a:spcPts val="0"/>
              </a:spcAft>
              <a:buSzPts val="1800"/>
              <a:buChar char="•"/>
            </a:pPr>
            <a:r>
              <a:rPr lang="en-US" b="1"/>
              <a:t>Efficiency</a:t>
            </a:r>
            <a:r>
              <a:rPr lang="en-US"/>
              <a:t>: Reduces administrative burden, saving time and effort.</a:t>
            </a:r>
            <a:endParaRPr/>
          </a:p>
        </p:txBody>
      </p:sp>
      <p:pic>
        <p:nvPicPr>
          <p:cNvPr id="213" name="Google Shape;213;p24"/>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17"/>
        <p:cNvGrpSpPr/>
        <p:nvPr/>
      </p:nvGrpSpPr>
      <p:grpSpPr>
        <a:xfrm>
          <a:off x="0" y="0"/>
          <a:ext cx="0" cy="0"/>
          <a:chOff x="0" y="0"/>
          <a:chExt cx="0" cy="0"/>
        </a:xfrm>
      </p:grpSpPr>
      <p:pic>
        <p:nvPicPr>
          <p:cNvPr id="218" name="Google Shape;218;p25" descr="A group of yellow figures and a red figure on the other side"/>
          <p:cNvPicPr preferRelativeResize="0"/>
          <p:nvPr/>
        </p:nvPicPr>
        <p:blipFill rotWithShape="1">
          <a:blip r:embed="rId3">
            <a:alphaModFix/>
          </a:blip>
          <a:srcRect l="38644" r="2021" b="-1"/>
          <a:stretch/>
        </p:blipFill>
        <p:spPr>
          <a:xfrm>
            <a:off x="642" y="10"/>
            <a:ext cx="6096000" cy="6857990"/>
          </a:xfrm>
          <a:prstGeom prst="rect">
            <a:avLst/>
          </a:prstGeom>
          <a:noFill/>
          <a:ln>
            <a:noFill/>
          </a:ln>
        </p:spPr>
      </p:pic>
      <p:sp>
        <p:nvSpPr>
          <p:cNvPr id="219" name="Google Shape;219;p25"/>
          <p:cNvSpPr txBox="1">
            <a:spLocks noGrp="1"/>
          </p:cNvSpPr>
          <p:nvPr>
            <p:ph type="title"/>
          </p:nvPr>
        </p:nvSpPr>
        <p:spPr>
          <a:xfrm>
            <a:off x="804672" y="2841505"/>
            <a:ext cx="4487298" cy="1174991"/>
          </a:xfrm>
          <a:prstGeom prst="rect">
            <a:avLst/>
          </a:prstGeom>
          <a:solidFill>
            <a:schemeClr val="dk1">
              <a:alpha val="60000"/>
            </a:schemeClr>
          </a:solidFill>
          <a:ln w="9525" cap="flat" cmpd="sng">
            <a:solidFill>
              <a:schemeClr val="dk1"/>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chemeClr val="lt1"/>
              </a:buClr>
              <a:buSzPts val="2400"/>
              <a:buFont typeface="Gill Sans"/>
              <a:buNone/>
            </a:pPr>
            <a:r>
              <a:rPr lang="en-US" sz="2400">
                <a:solidFill>
                  <a:schemeClr val="lt1"/>
                </a:solidFill>
              </a:rPr>
              <a:t>LIMITATIONS</a:t>
            </a:r>
            <a:endParaRPr/>
          </a:p>
        </p:txBody>
      </p:sp>
      <p:sp>
        <p:nvSpPr>
          <p:cNvPr id="220" name="Google Shape;220;p25"/>
          <p:cNvSpPr txBox="1">
            <a:spLocks noGrp="1"/>
          </p:cNvSpPr>
          <p:nvPr>
            <p:ph type="body" idx="1"/>
          </p:nvPr>
        </p:nvSpPr>
        <p:spPr>
          <a:xfrm>
            <a:off x="6743941" y="616004"/>
            <a:ext cx="4804800" cy="491970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a:t>Lighting Sensitivity</a:t>
            </a:r>
            <a:r>
              <a:rPr lang="en-US"/>
              <a:t>: The system's accuracy can be affected in poor or inconsistent lighting conditions, leading to missed face detections.</a:t>
            </a:r>
            <a:endParaRPr/>
          </a:p>
          <a:p>
            <a:pPr marL="228600" lvl="0" indent="-228600" algn="l" rtl="0">
              <a:lnSpc>
                <a:spcPct val="100000"/>
              </a:lnSpc>
              <a:spcBef>
                <a:spcPts val="1000"/>
              </a:spcBef>
              <a:spcAft>
                <a:spcPts val="0"/>
              </a:spcAft>
              <a:buSzPts val="1800"/>
              <a:buChar char="•"/>
            </a:pPr>
            <a:r>
              <a:rPr lang="en-US" b="1"/>
              <a:t>Occlusion Issues</a:t>
            </a:r>
            <a:r>
              <a:rPr lang="en-US"/>
              <a:t>: Faces partially obscured (e.g., by masks or objects) may not be recognized accurately, affecting attendance recording.</a:t>
            </a:r>
            <a:endParaRPr/>
          </a:p>
          <a:p>
            <a:pPr marL="228600" lvl="0" indent="-228600" algn="l" rtl="0">
              <a:lnSpc>
                <a:spcPct val="100000"/>
              </a:lnSpc>
              <a:spcBef>
                <a:spcPts val="1000"/>
              </a:spcBef>
              <a:spcAft>
                <a:spcPts val="0"/>
              </a:spcAft>
              <a:buSzPts val="1800"/>
              <a:buChar char="•"/>
            </a:pPr>
            <a:r>
              <a:rPr lang="en-US" b="1"/>
              <a:t>Processing Power</a:t>
            </a:r>
            <a:r>
              <a:rPr lang="en-US"/>
              <a:t>: Real-time face recognition and people counting require significant computational resources, especially in high-traffic areas, which may cause latency on lower-end hardware.</a:t>
            </a:r>
            <a:endParaRPr/>
          </a:p>
          <a:p>
            <a:pPr marL="228600" lvl="0" indent="-228600" algn="l" rtl="0">
              <a:lnSpc>
                <a:spcPct val="100000"/>
              </a:lnSpc>
              <a:spcBef>
                <a:spcPts val="1000"/>
              </a:spcBef>
              <a:spcAft>
                <a:spcPts val="0"/>
              </a:spcAft>
              <a:buSzPts val="1800"/>
              <a:buChar char="•"/>
            </a:pPr>
            <a:r>
              <a:rPr lang="en-US" b="1"/>
              <a:t>Edge Case Handling</a:t>
            </a:r>
            <a:r>
              <a:rPr lang="en-US"/>
              <a:t>: The system may struggle with non-human objects being mistakenly counted or classified as people in crowded environments.</a:t>
            </a:r>
            <a:endParaRPr/>
          </a:p>
        </p:txBody>
      </p:sp>
      <p:pic>
        <p:nvPicPr>
          <p:cNvPr id="221" name="Google Shape;221;p2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25"/>
        <p:cNvGrpSpPr/>
        <p:nvPr/>
      </p:nvGrpSpPr>
      <p:grpSpPr>
        <a:xfrm>
          <a:off x="0" y="0"/>
          <a:ext cx="0" cy="0"/>
          <a:chOff x="0" y="0"/>
          <a:chExt cx="0" cy="0"/>
        </a:xfrm>
      </p:grpSpPr>
      <p:sp>
        <p:nvSpPr>
          <p:cNvPr id="226" name="Google Shape;226;p26"/>
          <p:cNvSpPr txBox="1">
            <a:spLocks noGrp="1"/>
          </p:cNvSpPr>
          <p:nvPr>
            <p:ph type="title"/>
          </p:nvPr>
        </p:nvSpPr>
        <p:spPr>
          <a:xfrm>
            <a:off x="5445496" y="978776"/>
            <a:ext cx="5925310" cy="1174991"/>
          </a:xfrm>
          <a:prstGeom prst="rect">
            <a:avLst/>
          </a:prstGeom>
          <a:solidFill>
            <a:srgbClr val="FFFFFF"/>
          </a:solidFill>
          <a:ln w="31750" cap="sq" cmpd="sng">
            <a:solidFill>
              <a:srgbClr val="376BDC"/>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400"/>
              <a:buFont typeface="Gill Sans"/>
              <a:buNone/>
            </a:pPr>
            <a:r>
              <a:rPr lang="en-US" sz="2400"/>
              <a:t>FUTURE ENHANCEMENTS/SCOPE</a:t>
            </a:r>
            <a:endParaRPr/>
          </a:p>
        </p:txBody>
      </p:sp>
      <p:pic>
        <p:nvPicPr>
          <p:cNvPr id="227" name="Google Shape;227;p26" descr="White arrows going to the red target"/>
          <p:cNvPicPr preferRelativeResize="0"/>
          <p:nvPr/>
        </p:nvPicPr>
        <p:blipFill rotWithShape="1">
          <a:blip r:embed="rId3">
            <a:alphaModFix/>
          </a:blip>
          <a:srcRect l="45161" r="9508" b="-1"/>
          <a:stretch/>
        </p:blipFill>
        <p:spPr>
          <a:xfrm>
            <a:off x="20" y="10"/>
            <a:ext cx="4657325" cy="6857990"/>
          </a:xfrm>
          <a:prstGeom prst="rect">
            <a:avLst/>
          </a:prstGeom>
          <a:noFill/>
          <a:ln>
            <a:noFill/>
          </a:ln>
        </p:spPr>
      </p:pic>
      <p:sp>
        <p:nvSpPr>
          <p:cNvPr id="228" name="Google Shape;228;p26"/>
          <p:cNvSpPr txBox="1">
            <a:spLocks noGrp="1"/>
          </p:cNvSpPr>
          <p:nvPr>
            <p:ph type="body" idx="1"/>
          </p:nvPr>
        </p:nvSpPr>
        <p:spPr>
          <a:xfrm>
            <a:off x="5445496" y="2390167"/>
            <a:ext cx="5925300" cy="3255300"/>
          </a:xfrm>
          <a:prstGeom prst="rect">
            <a:avLst/>
          </a:prstGeom>
          <a:noFill/>
          <a:ln>
            <a:noFill/>
          </a:ln>
        </p:spPr>
        <p:txBody>
          <a:bodyPr spcFirstLastPara="1" wrap="square" lIns="91425" tIns="45700" rIns="91425" bIns="45700" anchor="t" anchorCtr="0">
            <a:normAutofit fontScale="40000" lnSpcReduction="20000"/>
          </a:bodyPr>
          <a:lstStyle/>
          <a:p>
            <a:pPr marL="228600" lvl="0" indent="-209550" algn="l" rtl="0">
              <a:lnSpc>
                <a:spcPct val="100000"/>
              </a:lnSpc>
              <a:spcBef>
                <a:spcPts val="0"/>
              </a:spcBef>
              <a:spcAft>
                <a:spcPts val="0"/>
              </a:spcAft>
              <a:buSzPct val="100000"/>
              <a:buChar char="•"/>
            </a:pPr>
            <a:r>
              <a:rPr lang="en-US" sz="3750" b="1"/>
              <a:t>Voice-Activated Attendance</a:t>
            </a:r>
            <a:r>
              <a:rPr lang="en-US" sz="3750"/>
              <a:t>: Enable voice recognition for hands-free check-ins, especially useful in settings where touch is minimized (e.g., hospitals).</a:t>
            </a:r>
            <a:endParaRPr sz="3750"/>
          </a:p>
          <a:p>
            <a:pPr marL="228600" lvl="0" indent="-209550" algn="l" rtl="0">
              <a:lnSpc>
                <a:spcPct val="100000"/>
              </a:lnSpc>
              <a:spcBef>
                <a:spcPts val="1000"/>
              </a:spcBef>
              <a:spcAft>
                <a:spcPts val="0"/>
              </a:spcAft>
              <a:buSzPct val="100000"/>
              <a:buChar char="•"/>
            </a:pPr>
            <a:r>
              <a:rPr lang="en-US" sz="3750" b="1"/>
              <a:t>Mask Detection &amp; Adaptation</a:t>
            </a:r>
            <a:r>
              <a:rPr lang="en-US" sz="3750"/>
              <a:t>: Include the ability to recognize faces even when partially covered  improving accuracy in post-pandemic settings.</a:t>
            </a:r>
            <a:endParaRPr sz="3750"/>
          </a:p>
          <a:p>
            <a:pPr marL="228600" lvl="0" indent="-209550" algn="l" rtl="0">
              <a:lnSpc>
                <a:spcPct val="100000"/>
              </a:lnSpc>
              <a:spcBef>
                <a:spcPts val="1000"/>
              </a:spcBef>
              <a:spcAft>
                <a:spcPts val="0"/>
              </a:spcAft>
              <a:buSzPct val="100000"/>
              <a:buChar char="•"/>
            </a:pPr>
            <a:r>
              <a:rPr lang="en-US" sz="3750" b="1"/>
              <a:t>Multi-Camera Integration</a:t>
            </a:r>
            <a:r>
              <a:rPr lang="en-US" sz="3750"/>
              <a:t>: Allow for the use of multiple cameras in larger spaces to cover blind spots and improve people counting in complex environments.</a:t>
            </a:r>
            <a:endParaRPr sz="3750"/>
          </a:p>
          <a:p>
            <a:pPr marL="228600" lvl="0" indent="-209550" algn="l" rtl="0">
              <a:lnSpc>
                <a:spcPct val="100000"/>
              </a:lnSpc>
              <a:spcBef>
                <a:spcPts val="1000"/>
              </a:spcBef>
              <a:spcAft>
                <a:spcPts val="0"/>
              </a:spcAft>
              <a:buSzPct val="100000"/>
              <a:buChar char="•"/>
            </a:pPr>
            <a:r>
              <a:rPr lang="en-US" sz="3750" b="1"/>
              <a:t>Mobile App Development</a:t>
            </a:r>
            <a:r>
              <a:rPr lang="en-US" sz="3750"/>
              <a:t> :  Provide employees and staff the ability to mark attendance using their mobile phones once they enter the premises or reach a certain geolocation, offering flexibility and enhancing user convenience.</a:t>
            </a:r>
            <a:endParaRPr sz="3750"/>
          </a:p>
          <a:p>
            <a:pPr marL="228600" lvl="0" indent="-114300" algn="l" rtl="0">
              <a:lnSpc>
                <a:spcPct val="100000"/>
              </a:lnSpc>
              <a:spcBef>
                <a:spcPts val="1000"/>
              </a:spcBef>
              <a:spcAft>
                <a:spcPts val="0"/>
              </a:spcAft>
              <a:buSzPct val="100000"/>
              <a:buNone/>
            </a:pPr>
            <a:endParaRPr/>
          </a:p>
        </p:txBody>
      </p:sp>
      <p:pic>
        <p:nvPicPr>
          <p:cNvPr id="229" name="Google Shape;229;p26"/>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33"/>
        <p:cNvGrpSpPr/>
        <p:nvPr/>
      </p:nvGrpSpPr>
      <p:grpSpPr>
        <a:xfrm>
          <a:off x="0" y="0"/>
          <a:ext cx="0" cy="0"/>
          <a:chOff x="0" y="0"/>
          <a:chExt cx="0" cy="0"/>
        </a:xfrm>
      </p:grpSpPr>
      <p:sp>
        <p:nvSpPr>
          <p:cNvPr id="234" name="Google Shape;234;p27"/>
          <p:cNvSpPr/>
          <p:nvPr/>
        </p:nvSpPr>
        <p:spPr>
          <a:xfrm>
            <a:off x="636668" y="640080"/>
            <a:ext cx="10915252" cy="5263134"/>
          </a:xfrm>
          <a:prstGeom prst="rect">
            <a:avLst/>
          </a:prstGeom>
          <a:noFill/>
          <a:ln w="31750" cap="sq"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35" name="Google Shape;235;p27"/>
          <p:cNvSpPr/>
          <p:nvPr/>
        </p:nvSpPr>
        <p:spPr>
          <a:xfrm>
            <a:off x="801520" y="802767"/>
            <a:ext cx="10585166" cy="493776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36" name="Google Shape;236;p27"/>
          <p:cNvSpPr txBox="1">
            <a:spLocks noGrp="1"/>
          </p:cNvSpPr>
          <p:nvPr>
            <p:ph type="title"/>
          </p:nvPr>
        </p:nvSpPr>
        <p:spPr>
          <a:xfrm>
            <a:off x="1120624" y="1122807"/>
            <a:ext cx="9954443" cy="4297680"/>
          </a:xfrm>
          <a:prstGeom prst="rect">
            <a:avLst/>
          </a:prstGeom>
          <a:noFill/>
          <a:ln>
            <a:noFill/>
          </a:ln>
        </p:spPr>
        <p:txBody>
          <a:bodyPr spcFirstLastPara="1" wrap="square" lIns="182875" tIns="182875" rIns="182875" bIns="182875" anchor="ctr" anchorCtr="0">
            <a:noAutofit/>
          </a:bodyPr>
          <a:lstStyle/>
          <a:p>
            <a:pPr marL="0" lvl="0" indent="0" algn="ctr" rtl="0">
              <a:lnSpc>
                <a:spcPct val="90000"/>
              </a:lnSpc>
              <a:spcBef>
                <a:spcPts val="0"/>
              </a:spcBef>
              <a:spcAft>
                <a:spcPts val="0"/>
              </a:spcAft>
              <a:buClr>
                <a:srgbClr val="FFFFFF"/>
              </a:buClr>
              <a:buSzPts val="4800"/>
              <a:buFont typeface="Gill Sans"/>
              <a:buNone/>
            </a:pPr>
            <a:br>
              <a:rPr lang="en-US" sz="4800">
                <a:solidFill>
                  <a:srgbClr val="FFFFFF"/>
                </a:solidFill>
              </a:rPr>
            </a:br>
            <a:r>
              <a:rPr lang="en-US" sz="4800">
                <a:solidFill>
                  <a:srgbClr val="FFFFFF"/>
                </a:solidFill>
              </a:rPr>
              <a:t>GITHUB LINK</a:t>
            </a:r>
            <a:br>
              <a:rPr lang="en-US" sz="4800">
                <a:solidFill>
                  <a:srgbClr val="FFFFFF"/>
                </a:solidFill>
              </a:rPr>
            </a:br>
            <a:br>
              <a:rPr lang="en-US" sz="4800">
                <a:solidFill>
                  <a:srgbClr val="FFFFFF"/>
                </a:solidFill>
              </a:rPr>
            </a:br>
            <a:r>
              <a:rPr lang="en-US" sz="2000" b="1">
                <a:solidFill>
                  <a:schemeClr val="lt1"/>
                </a:solidFill>
                <a:uFill>
                  <a:noFill/>
                </a:uFill>
                <a:hlinkClick r:id="rId3">
                  <a:extLst>
                    <a:ext uri="{A12FA001-AC4F-418D-AE19-62706E023703}">
                      <ahyp:hlinkClr xmlns:ahyp="http://schemas.microsoft.com/office/drawing/2018/hyperlinkcolor" val="tx"/>
                    </a:ext>
                  </a:extLst>
                </a:hlinkClick>
              </a:rPr>
              <a:t>HTTPS://GITHUB.COM/RAJPUTROCKSTAR/CINCOUT.GIT</a:t>
            </a:r>
            <a:br>
              <a:rPr lang="en-US" sz="4800" u="sng">
                <a:solidFill>
                  <a:schemeClr val="lt1"/>
                </a:solidFill>
                <a:hlinkClick r:id="rId3">
                  <a:extLst>
                    <a:ext uri="{A12FA001-AC4F-418D-AE19-62706E023703}">
                      <ahyp:hlinkClr xmlns:ahyp="http://schemas.microsoft.com/office/drawing/2018/hyperlinkcolor" val="tx"/>
                    </a:ext>
                  </a:extLst>
                </a:hlinkClick>
              </a:rPr>
            </a:br>
            <a:br>
              <a:rPr lang="en-US" sz="4800">
                <a:solidFill>
                  <a:schemeClr val="lt1"/>
                </a:solidFill>
              </a:rPr>
            </a:br>
            <a:endParaRPr sz="4800" cap="none">
              <a:solidFill>
                <a:schemeClr val="lt1"/>
              </a:solidFill>
              <a:latin typeface="Gill Sans"/>
              <a:ea typeface="Gill Sans"/>
              <a:cs typeface="Gill Sans"/>
              <a:sym typeface="Gill Sans"/>
            </a:endParaRPr>
          </a:p>
        </p:txBody>
      </p:sp>
      <p:pic>
        <p:nvPicPr>
          <p:cNvPr id="237" name="Google Shape;237;p27"/>
          <p:cNvPicPr preferRelativeResize="0"/>
          <p:nvPr/>
        </p:nvPicPr>
        <p:blipFill>
          <a:blip r:embed="rId4">
            <a:alphaModFix/>
          </a:blip>
          <a:stretch>
            <a:fillRect/>
          </a:stretch>
        </p:blipFill>
        <p:spPr>
          <a:xfrm>
            <a:off x="9639375" y="4066825"/>
            <a:ext cx="1747300" cy="167370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41"/>
        <p:cNvGrpSpPr/>
        <p:nvPr/>
      </p:nvGrpSpPr>
      <p:grpSpPr>
        <a:xfrm>
          <a:off x="0" y="0"/>
          <a:ext cx="0" cy="0"/>
          <a:chOff x="0" y="0"/>
          <a:chExt cx="0" cy="0"/>
        </a:xfrm>
      </p:grpSpPr>
      <p:sp>
        <p:nvSpPr>
          <p:cNvPr id="242" name="Google Shape;242;p28"/>
          <p:cNvSpPr/>
          <p:nvPr/>
        </p:nvSpPr>
        <p:spPr>
          <a:xfrm>
            <a:off x="0" y="140900"/>
            <a:ext cx="6096000" cy="6858000"/>
          </a:xfrm>
          <a:prstGeom prst="rect">
            <a:avLst/>
          </a:prstGeom>
          <a:solidFill>
            <a:srgbClr val="376B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43" name="Google Shape;243;p28"/>
          <p:cNvSpPr/>
          <p:nvPr/>
        </p:nvSpPr>
        <p:spPr>
          <a:xfrm>
            <a:off x="6096000" y="140900"/>
            <a:ext cx="6096000" cy="685800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244" name="Google Shape;244;p28"/>
          <p:cNvSpPr txBox="1">
            <a:spLocks noGrp="1"/>
          </p:cNvSpPr>
          <p:nvPr>
            <p:ph type="title"/>
          </p:nvPr>
        </p:nvSpPr>
        <p:spPr>
          <a:xfrm>
            <a:off x="1941525" y="2542654"/>
            <a:ext cx="8686800" cy="1772700"/>
          </a:xfrm>
          <a:prstGeom prst="rect">
            <a:avLst/>
          </a:prstGeom>
          <a:solidFill>
            <a:srgbClr val="FFFFFF"/>
          </a:solidFill>
          <a:ln w="9525" cap="flat" cmpd="sng">
            <a:solidFill>
              <a:srgbClr val="376BDC"/>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4800"/>
              <a:buFont typeface="Gill Sans"/>
              <a:buNone/>
            </a:pPr>
            <a:r>
              <a:rPr lang="en-US" sz="4800" cap="none">
                <a:solidFill>
                  <a:srgbClr val="262626"/>
                </a:solidFill>
                <a:latin typeface="Gill Sans"/>
                <a:ea typeface="Gill Sans"/>
                <a:cs typeface="Gill Sans"/>
                <a:sym typeface="Gill Sans"/>
              </a:rPr>
              <a:t>THANK YOU</a:t>
            </a:r>
            <a:endParaRPr/>
          </a:p>
        </p:txBody>
      </p:sp>
      <p:pic>
        <p:nvPicPr>
          <p:cNvPr id="245" name="Google Shape;245;p28"/>
          <p:cNvPicPr preferRelativeResize="0"/>
          <p:nvPr/>
        </p:nvPicPr>
        <p:blipFill>
          <a:blip r:embed="rId3">
            <a:alphaModFix/>
          </a:blip>
          <a:stretch>
            <a:fillRect/>
          </a:stretch>
        </p:blipFill>
        <p:spPr>
          <a:xfrm>
            <a:off x="10380950" y="5184300"/>
            <a:ext cx="1747300" cy="167370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5"/>
        <p:cNvGrpSpPr/>
        <p:nvPr/>
      </p:nvGrpSpPr>
      <p:grpSpPr>
        <a:xfrm>
          <a:off x="0" y="0"/>
          <a:ext cx="0" cy="0"/>
          <a:chOff x="0" y="0"/>
          <a:chExt cx="0" cy="0"/>
        </a:xfrm>
      </p:grpSpPr>
      <p:pic>
        <p:nvPicPr>
          <p:cNvPr id="106" name="Google Shape;106;p16" descr="IMG_20240904_095302-removebg-preview (1).png"/>
          <p:cNvPicPr preferRelativeResize="0"/>
          <p:nvPr/>
        </p:nvPicPr>
        <p:blipFill rotWithShape="1">
          <a:blip r:embed="rId3">
            <a:alphaModFix/>
          </a:blip>
          <a:srcRect/>
          <a:stretch/>
        </p:blipFill>
        <p:spPr>
          <a:xfrm>
            <a:off x="9850170" y="5069940"/>
            <a:ext cx="1747317" cy="1466976"/>
          </a:xfrm>
          <a:prstGeom prst="rect">
            <a:avLst/>
          </a:prstGeom>
          <a:noFill/>
          <a:ln>
            <a:noFill/>
          </a:ln>
        </p:spPr>
      </p:pic>
      <p:sp>
        <p:nvSpPr>
          <p:cNvPr id="107" name="Google Shape;107;p16"/>
          <p:cNvSpPr/>
          <p:nvPr/>
        </p:nvSpPr>
        <p:spPr>
          <a:xfrm>
            <a:off x="0" y="0"/>
            <a:ext cx="4738255"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8" name="Google Shape;108;p16"/>
          <p:cNvSpPr txBox="1">
            <a:spLocks noGrp="1"/>
          </p:cNvSpPr>
          <p:nvPr>
            <p:ph type="title"/>
          </p:nvPr>
        </p:nvSpPr>
        <p:spPr>
          <a:xfrm>
            <a:off x="640080" y="2681105"/>
            <a:ext cx="3401700" cy="1495800"/>
          </a:xfrm>
          <a:prstGeom prst="rect">
            <a:avLst/>
          </a:prstGeom>
          <a:solidFill>
            <a:srgbClr val="376BDC"/>
          </a:solidFill>
          <a:ln w="9525" cap="flat" cmpd="sng">
            <a:solidFill>
              <a:srgbClr val="262626"/>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solidFill>
                  <a:schemeClr val="lt1"/>
                </a:solidFill>
              </a:rPr>
              <a:t>THE TEAM</a:t>
            </a:r>
            <a:endParaRPr>
              <a:solidFill>
                <a:schemeClr val="lt1"/>
              </a:solidFill>
            </a:endParaRPr>
          </a:p>
        </p:txBody>
      </p:sp>
      <p:sp>
        <p:nvSpPr>
          <p:cNvPr id="109" name="Google Shape;109;p16"/>
          <p:cNvSpPr/>
          <p:nvPr/>
        </p:nvSpPr>
        <p:spPr>
          <a:xfrm>
            <a:off x="4738253" y="0"/>
            <a:ext cx="74388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grpSp>
        <p:nvGrpSpPr>
          <p:cNvPr id="110" name="Google Shape;110;p16"/>
          <p:cNvGrpSpPr/>
          <p:nvPr/>
        </p:nvGrpSpPr>
        <p:grpSpPr>
          <a:xfrm>
            <a:off x="4858399" y="389275"/>
            <a:ext cx="6760393" cy="2567510"/>
            <a:chOff x="0" y="31"/>
            <a:chExt cx="6282310" cy="2567510"/>
          </a:xfrm>
        </p:grpSpPr>
        <p:sp>
          <p:nvSpPr>
            <p:cNvPr id="111" name="Google Shape;111;p16"/>
            <p:cNvSpPr/>
            <p:nvPr/>
          </p:nvSpPr>
          <p:spPr>
            <a:xfrm rot="5400000">
              <a:off x="3770993" y="-1384085"/>
              <a:ext cx="1001955" cy="4020678"/>
            </a:xfrm>
            <a:prstGeom prst="round2SameRect">
              <a:avLst>
                <a:gd name="adj1" fmla="val 16667"/>
                <a:gd name="adj2" fmla="val 0"/>
              </a:avLst>
            </a:prstGeom>
            <a:solidFill>
              <a:srgbClr val="DDE3E5">
                <a:alpha val="89803"/>
              </a:srgbClr>
            </a:solidFill>
            <a:ln w="12700" cap="flat" cmpd="sng">
              <a:solidFill>
                <a:srgbClr val="DDE3E5">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txBox="1"/>
            <p:nvPr/>
          </p:nvSpPr>
          <p:spPr>
            <a:xfrm>
              <a:off x="2261632" y="174187"/>
              <a:ext cx="3971767" cy="904133"/>
            </a:xfrm>
            <a:prstGeom prst="rect">
              <a:avLst/>
            </a:prstGeom>
            <a:noFill/>
            <a:ln>
              <a:noFill/>
            </a:ln>
          </p:spPr>
          <p:txBody>
            <a:bodyPr spcFirstLastPara="1" wrap="square" lIns="144775" tIns="72375" rIns="144775" bIns="72375" anchor="ctr" anchorCtr="0">
              <a:noAutofit/>
            </a:bodyPr>
            <a:lstStyle/>
            <a:p>
              <a:pPr marL="285750" marR="0" lvl="1" indent="-285750" algn="l" rtl="0">
                <a:lnSpc>
                  <a:spcPct val="90000"/>
                </a:lnSpc>
                <a:spcBef>
                  <a:spcPts val="0"/>
                </a:spcBef>
                <a:spcAft>
                  <a:spcPts val="0"/>
                </a:spcAft>
                <a:buClr>
                  <a:schemeClr val="dk1"/>
                </a:buClr>
                <a:buSzPts val="3800"/>
                <a:buFont typeface="Gill Sans"/>
                <a:buChar char="•"/>
              </a:pPr>
              <a:r>
                <a:rPr lang="en-US" sz="3800" b="0" i="0" u="none" strike="noStrike" cap="none">
                  <a:solidFill>
                    <a:schemeClr val="dk1"/>
                  </a:solidFill>
                  <a:latin typeface="Gill Sans"/>
                  <a:ea typeface="Gill Sans"/>
                  <a:cs typeface="Gill Sans"/>
                  <a:sym typeface="Gill Sans"/>
                </a:rPr>
                <a:t>Ms. Priya Kalra</a:t>
              </a:r>
              <a:endParaRPr sz="3800" b="0" i="0" u="none" strike="noStrike" cap="none">
                <a:solidFill>
                  <a:schemeClr val="dk1"/>
                </a:solidFill>
                <a:latin typeface="Gill Sans"/>
                <a:ea typeface="Gill Sans"/>
                <a:cs typeface="Gill Sans"/>
                <a:sym typeface="Gill Sans"/>
              </a:endParaRPr>
            </a:p>
          </p:txBody>
        </p:sp>
        <p:sp>
          <p:nvSpPr>
            <p:cNvPr id="113" name="Google Shape;113;p16"/>
            <p:cNvSpPr/>
            <p:nvPr/>
          </p:nvSpPr>
          <p:spPr>
            <a:xfrm>
              <a:off x="0" y="31"/>
              <a:ext cx="2261631" cy="1252444"/>
            </a:xfrm>
            <a:prstGeom prst="roundRect">
              <a:avLst>
                <a:gd name="adj" fmla="val 16667"/>
              </a:avLst>
            </a:prstGeom>
            <a:solidFill>
              <a:schemeClr val="accent2"/>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txBox="1"/>
            <p:nvPr/>
          </p:nvSpPr>
          <p:spPr>
            <a:xfrm>
              <a:off x="61139" y="61170"/>
              <a:ext cx="2139353" cy="1130166"/>
            </a:xfrm>
            <a:prstGeom prst="rect">
              <a:avLst/>
            </a:prstGeom>
            <a:no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IBM Mentor</a:t>
              </a:r>
              <a:endParaRPr sz="3700" b="0" i="0" u="none" strike="noStrike" cap="none">
                <a:solidFill>
                  <a:schemeClr val="lt1"/>
                </a:solidFill>
                <a:latin typeface="Gill Sans"/>
                <a:ea typeface="Gill Sans"/>
                <a:cs typeface="Gill Sans"/>
                <a:sym typeface="Gill Sans"/>
              </a:endParaRPr>
            </a:p>
          </p:txBody>
        </p:sp>
        <p:sp>
          <p:nvSpPr>
            <p:cNvPr id="115" name="Google Shape;115;p16"/>
            <p:cNvSpPr/>
            <p:nvPr/>
          </p:nvSpPr>
          <p:spPr>
            <a:xfrm rot="5400000">
              <a:off x="3770993" y="-69019"/>
              <a:ext cx="1001955" cy="4020678"/>
            </a:xfrm>
            <a:prstGeom prst="round2SameRect">
              <a:avLst>
                <a:gd name="adj1" fmla="val 16667"/>
                <a:gd name="adj2" fmla="val 0"/>
              </a:avLst>
            </a:prstGeom>
            <a:solidFill>
              <a:srgbClr val="EBD1CB">
                <a:alpha val="89803"/>
              </a:srgbClr>
            </a:solidFill>
            <a:ln w="12700" cap="flat" cmpd="sng">
              <a:solidFill>
                <a:srgbClr val="EBD1CB">
                  <a:alpha val="8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txBox="1"/>
            <p:nvPr/>
          </p:nvSpPr>
          <p:spPr>
            <a:xfrm>
              <a:off x="2261632" y="1489253"/>
              <a:ext cx="3971767" cy="904133"/>
            </a:xfrm>
            <a:prstGeom prst="rect">
              <a:avLst/>
            </a:prstGeom>
            <a:noFill/>
            <a:ln>
              <a:noFill/>
            </a:ln>
          </p:spPr>
          <p:txBody>
            <a:bodyPr spcFirstLastPara="1" wrap="square" lIns="144775" tIns="72375" rIns="144775" bIns="72375" anchor="ctr" anchorCtr="0">
              <a:noAutofit/>
            </a:bodyPr>
            <a:lstStyle/>
            <a:p>
              <a:pPr marL="285750" marR="0" lvl="1" indent="-285750" algn="l" rtl="0">
                <a:lnSpc>
                  <a:spcPct val="90000"/>
                </a:lnSpc>
                <a:spcBef>
                  <a:spcPts val="0"/>
                </a:spcBef>
                <a:spcAft>
                  <a:spcPts val="0"/>
                </a:spcAft>
                <a:buClr>
                  <a:schemeClr val="dk1"/>
                </a:buClr>
                <a:buSzPts val="3800"/>
                <a:buFont typeface="Gill Sans"/>
                <a:buChar char="•"/>
              </a:pPr>
              <a:r>
                <a:rPr lang="en-US" sz="3800" b="0" i="0" u="none" strike="noStrike" cap="none">
                  <a:solidFill>
                    <a:schemeClr val="dk1"/>
                  </a:solidFill>
                  <a:latin typeface="Gill Sans"/>
                  <a:ea typeface="Gill Sans"/>
                  <a:cs typeface="Gill Sans"/>
                  <a:sym typeface="Gill Sans"/>
                </a:rPr>
                <a:t>Mr. Ankur</a:t>
              </a:r>
              <a:r>
                <a:rPr lang="en-US" sz="3800">
                  <a:solidFill>
                    <a:schemeClr val="dk1"/>
                  </a:solidFill>
                  <a:latin typeface="Gill Sans"/>
                  <a:ea typeface="Gill Sans"/>
                  <a:cs typeface="Gill Sans"/>
                  <a:sym typeface="Gill Sans"/>
                </a:rPr>
                <a:t> </a:t>
              </a:r>
              <a:r>
                <a:rPr lang="en-US" sz="3800" b="0" i="0" u="none" strike="noStrike" cap="none">
                  <a:solidFill>
                    <a:schemeClr val="dk1"/>
                  </a:solidFill>
                  <a:latin typeface="Gill Sans"/>
                  <a:ea typeface="Gill Sans"/>
                  <a:cs typeface="Gill Sans"/>
                  <a:sym typeface="Gill Sans"/>
                </a:rPr>
                <a:t>Mishra</a:t>
              </a:r>
              <a:endParaRPr sz="3800" b="0" i="0" u="none" strike="noStrike" cap="none">
                <a:solidFill>
                  <a:schemeClr val="dk1"/>
                </a:solidFill>
                <a:latin typeface="Gill Sans"/>
                <a:ea typeface="Gill Sans"/>
                <a:cs typeface="Gill Sans"/>
                <a:sym typeface="Gill Sans"/>
              </a:endParaRPr>
            </a:p>
          </p:txBody>
        </p:sp>
        <p:sp>
          <p:nvSpPr>
            <p:cNvPr id="117" name="Google Shape;117;p16"/>
            <p:cNvSpPr/>
            <p:nvPr/>
          </p:nvSpPr>
          <p:spPr>
            <a:xfrm>
              <a:off x="0" y="1315097"/>
              <a:ext cx="2261631" cy="1252444"/>
            </a:xfrm>
            <a:prstGeom prst="roundRect">
              <a:avLst>
                <a:gd name="adj" fmla="val 16667"/>
              </a:avLst>
            </a:prstGeom>
            <a:solidFill>
              <a:srgbClr val="C9642E"/>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txBox="1"/>
            <p:nvPr/>
          </p:nvSpPr>
          <p:spPr>
            <a:xfrm>
              <a:off x="61139" y="1376236"/>
              <a:ext cx="2139353" cy="1130166"/>
            </a:xfrm>
            <a:prstGeom prst="rect">
              <a:avLst/>
            </a:prstGeom>
            <a:no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Edunet Mentor</a:t>
              </a:r>
              <a:endParaRPr sz="3700" b="0" i="0" u="none" strike="noStrike" cap="none">
                <a:solidFill>
                  <a:schemeClr val="lt1"/>
                </a:solidFill>
                <a:latin typeface="Gill Sans"/>
                <a:ea typeface="Gill Sans"/>
                <a:cs typeface="Gill Sans"/>
                <a:sym typeface="Gill Sans"/>
              </a:endParaRPr>
            </a:p>
          </p:txBody>
        </p:sp>
      </p:grpSp>
      <p:grpSp>
        <p:nvGrpSpPr>
          <p:cNvPr id="119" name="Google Shape;119;p16"/>
          <p:cNvGrpSpPr/>
          <p:nvPr/>
        </p:nvGrpSpPr>
        <p:grpSpPr>
          <a:xfrm>
            <a:off x="7240250" y="3174699"/>
            <a:ext cx="4439824" cy="3285897"/>
            <a:chOff x="841122" y="-13379"/>
            <a:chExt cx="3590057" cy="3285897"/>
          </a:xfrm>
        </p:grpSpPr>
        <p:sp>
          <p:nvSpPr>
            <p:cNvPr id="120" name="Google Shape;120;p16"/>
            <p:cNvSpPr/>
            <p:nvPr/>
          </p:nvSpPr>
          <p:spPr>
            <a:xfrm>
              <a:off x="841122" y="54097"/>
              <a:ext cx="1703100" cy="1640700"/>
            </a:xfrm>
            <a:prstGeom prst="rect">
              <a:avLst/>
            </a:prstGeom>
            <a:blipFill rotWithShape="1">
              <a:blip r:embed="rId4">
                <a:alphaModFix/>
              </a:blip>
              <a:stretch>
                <a:fillRect t="-7998" b="-7999"/>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841124" y="1287140"/>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txBox="1"/>
            <p:nvPr/>
          </p:nvSpPr>
          <p:spPr>
            <a:xfrm>
              <a:off x="841124" y="1287140"/>
              <a:ext cx="1703100" cy="350400"/>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2"/>
                </a:buClr>
                <a:buSzPts val="1900"/>
                <a:buFont typeface="Gill Sans"/>
                <a:buNone/>
              </a:pPr>
              <a:r>
                <a:rPr lang="en-US" sz="1900" b="0" i="0" u="none" strike="noStrike" cap="none">
                  <a:solidFill>
                    <a:schemeClr val="dk2"/>
                  </a:solidFill>
                  <a:latin typeface="Gill Sans"/>
                  <a:ea typeface="Gill Sans"/>
                  <a:cs typeface="Gill Sans"/>
                  <a:sym typeface="Gill Sans"/>
                </a:rPr>
                <a:t>Sumit Singh</a:t>
              </a:r>
              <a:endParaRPr sz="1900" b="0" i="0" u="none" strike="noStrike" cap="none">
                <a:solidFill>
                  <a:schemeClr val="dk2"/>
                </a:solidFill>
                <a:latin typeface="Gill Sans"/>
                <a:ea typeface="Gill Sans"/>
                <a:cs typeface="Gill Sans"/>
                <a:sym typeface="Gill Sans"/>
              </a:endParaRPr>
            </a:p>
          </p:txBody>
        </p:sp>
        <p:sp>
          <p:nvSpPr>
            <p:cNvPr id="123" name="Google Shape;123;p16"/>
            <p:cNvSpPr/>
            <p:nvPr/>
          </p:nvSpPr>
          <p:spPr>
            <a:xfrm>
              <a:off x="2728079" y="-13379"/>
              <a:ext cx="1703100" cy="1640700"/>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2726502" y="1114139"/>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txBox="1"/>
            <p:nvPr/>
          </p:nvSpPr>
          <p:spPr>
            <a:xfrm>
              <a:off x="2726502" y="1114139"/>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1"/>
                </a:buClr>
                <a:buSzPts val="1900"/>
                <a:buFont typeface="Gill Sans"/>
                <a:buNone/>
              </a:pPr>
              <a:r>
                <a:rPr lang="en-US" sz="1900" b="0" i="0" u="none" strike="noStrike" cap="none">
                  <a:solidFill>
                    <a:schemeClr val="dk1"/>
                  </a:solidFill>
                  <a:latin typeface="Gill Sans"/>
                  <a:ea typeface="Gill Sans"/>
                  <a:cs typeface="Gill Sans"/>
                  <a:sym typeface="Gill Sans"/>
                </a:rPr>
                <a:t>Mantu Rana</a:t>
              </a:r>
              <a:endParaRPr sz="1900" b="0" i="0" u="none" strike="noStrike" cap="none">
                <a:solidFill>
                  <a:schemeClr val="dk1"/>
                </a:solidFill>
                <a:latin typeface="Gill Sans"/>
                <a:ea typeface="Gill Sans"/>
                <a:cs typeface="Gill Sans"/>
                <a:sym typeface="Gill Sans"/>
              </a:endParaRPr>
            </a:p>
          </p:txBody>
        </p:sp>
        <p:sp>
          <p:nvSpPr>
            <p:cNvPr id="126" name="Google Shape;126;p16"/>
            <p:cNvSpPr/>
            <p:nvPr/>
          </p:nvSpPr>
          <p:spPr>
            <a:xfrm>
              <a:off x="849708" y="1812773"/>
              <a:ext cx="1703084" cy="1459745"/>
            </a:xfrm>
            <a:prstGeom prst="rect">
              <a:avLst/>
            </a:prstGeom>
            <a:blipFill rotWithShape="1">
              <a:blip r:embed="rId6">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849708" y="2834594"/>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txBox="1"/>
            <p:nvPr/>
          </p:nvSpPr>
          <p:spPr>
            <a:xfrm>
              <a:off x="849708" y="2834594"/>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1"/>
                </a:buClr>
                <a:buSzPts val="1900"/>
                <a:buFont typeface="Gill Sans"/>
                <a:buNone/>
              </a:pPr>
              <a:r>
                <a:rPr lang="en-US" sz="1900" b="0" i="0" u="none" strike="noStrike" cap="none">
                  <a:solidFill>
                    <a:schemeClr val="dk1"/>
                  </a:solidFill>
                  <a:latin typeface="Gill Sans"/>
                  <a:ea typeface="Gill Sans"/>
                  <a:cs typeface="Gill Sans"/>
                  <a:sym typeface="Gill Sans"/>
                </a:rPr>
                <a:t>Madan H S</a:t>
              </a:r>
              <a:endParaRPr sz="1900" b="0" i="0" u="none" strike="noStrike" cap="none">
                <a:solidFill>
                  <a:schemeClr val="dk1"/>
                </a:solidFill>
                <a:latin typeface="Gill Sans"/>
                <a:ea typeface="Gill Sans"/>
                <a:cs typeface="Gill Sans"/>
                <a:sym typeface="Gill Sans"/>
              </a:endParaRPr>
            </a:p>
          </p:txBody>
        </p:sp>
        <p:sp>
          <p:nvSpPr>
            <p:cNvPr id="129" name="Google Shape;129;p16"/>
            <p:cNvSpPr/>
            <p:nvPr/>
          </p:nvSpPr>
          <p:spPr>
            <a:xfrm>
              <a:off x="2726502" y="1812773"/>
              <a:ext cx="1703084" cy="1459745"/>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2726502" y="2834594"/>
              <a:ext cx="1703084" cy="350338"/>
            </a:xfrm>
            <a:prstGeom prst="rect">
              <a:avLst/>
            </a:prstGeom>
            <a:solidFill>
              <a:srgbClr val="FAD7BB">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txBox="1"/>
            <p:nvPr/>
          </p:nvSpPr>
          <p:spPr>
            <a:xfrm>
              <a:off x="2726502" y="2834594"/>
              <a:ext cx="1703084" cy="350338"/>
            </a:xfrm>
            <a:prstGeom prst="rect">
              <a:avLst/>
            </a:prstGeom>
            <a:noFill/>
            <a:ln>
              <a:noFill/>
            </a:ln>
          </p:spPr>
          <p:txBody>
            <a:bodyPr spcFirstLastPara="1" wrap="square" lIns="48250" tIns="48250" rIns="48250" bIns="48250" anchor="ctr" anchorCtr="0">
              <a:noAutofit/>
            </a:bodyPr>
            <a:lstStyle/>
            <a:p>
              <a:pPr marL="0" marR="0" lvl="0" indent="0" algn="ctr" rtl="0">
                <a:lnSpc>
                  <a:spcPct val="90000"/>
                </a:lnSpc>
                <a:spcBef>
                  <a:spcPts val="0"/>
                </a:spcBef>
                <a:spcAft>
                  <a:spcPts val="0"/>
                </a:spcAft>
                <a:buClr>
                  <a:schemeClr val="dk2"/>
                </a:buClr>
                <a:buSzPts val="1900"/>
                <a:buFont typeface="Gill Sans"/>
                <a:buNone/>
              </a:pPr>
              <a:r>
                <a:rPr lang="en-US" sz="1900" b="0" i="0" u="none" strike="noStrike" cap="none">
                  <a:solidFill>
                    <a:schemeClr val="dk2"/>
                  </a:solidFill>
                  <a:latin typeface="Gill Sans"/>
                  <a:ea typeface="Gill Sans"/>
                  <a:cs typeface="Gill Sans"/>
                  <a:sym typeface="Gill Sans"/>
                </a:rPr>
                <a:t>Mayank Pathak</a:t>
              </a:r>
              <a:endParaRPr sz="1900" b="0" i="0" u="none" strike="noStrike" cap="none">
                <a:solidFill>
                  <a:schemeClr val="dk2"/>
                </a:solidFill>
                <a:latin typeface="Gill Sans"/>
                <a:ea typeface="Gill Sans"/>
                <a:cs typeface="Gill Sans"/>
                <a:sym typeface="Gill Sans"/>
              </a:endParaRPr>
            </a:p>
          </p:txBody>
        </p:sp>
      </p:grpSp>
      <p:grpSp>
        <p:nvGrpSpPr>
          <p:cNvPr id="132" name="Google Shape;132;p16"/>
          <p:cNvGrpSpPr/>
          <p:nvPr/>
        </p:nvGrpSpPr>
        <p:grpSpPr>
          <a:xfrm>
            <a:off x="4858401" y="4350464"/>
            <a:ext cx="2261700" cy="1252500"/>
            <a:chOff x="-539100" y="1341235"/>
            <a:chExt cx="2261700" cy="1252500"/>
          </a:xfrm>
        </p:grpSpPr>
        <p:sp>
          <p:nvSpPr>
            <p:cNvPr id="133" name="Google Shape;133;p16"/>
            <p:cNvSpPr/>
            <p:nvPr/>
          </p:nvSpPr>
          <p:spPr>
            <a:xfrm>
              <a:off x="-539100" y="1341235"/>
              <a:ext cx="2261700" cy="1252500"/>
            </a:xfrm>
            <a:prstGeom prst="roundRect">
              <a:avLst>
                <a:gd name="adj" fmla="val 16667"/>
              </a:avLst>
            </a:prstGeom>
            <a:solidFill>
              <a:srgbClr val="376BDC"/>
            </a:solidFill>
            <a:ln w="127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txBox="1"/>
            <p:nvPr/>
          </p:nvSpPr>
          <p:spPr>
            <a:xfrm>
              <a:off x="-477911" y="1376236"/>
              <a:ext cx="2139300" cy="1130100"/>
            </a:xfrm>
            <a:prstGeom prst="rect">
              <a:avLst/>
            </a:prstGeom>
            <a:solidFill>
              <a:srgbClr val="376BDC"/>
            </a:solidFill>
            <a:ln>
              <a:noFill/>
            </a:ln>
          </p:spPr>
          <p:txBody>
            <a:bodyPr spcFirstLastPara="1" wrap="square" lIns="140950" tIns="70475" rIns="140950" bIns="70475" anchor="ctr" anchorCtr="0">
              <a:noAutofit/>
            </a:bodyPr>
            <a:lstStyle/>
            <a:p>
              <a:pPr marL="0" marR="0" lvl="0" indent="0" algn="ctr" rtl="0">
                <a:lnSpc>
                  <a:spcPct val="90000"/>
                </a:lnSpc>
                <a:spcBef>
                  <a:spcPts val="0"/>
                </a:spcBef>
                <a:spcAft>
                  <a:spcPts val="0"/>
                </a:spcAft>
                <a:buClr>
                  <a:schemeClr val="lt1"/>
                </a:buClr>
                <a:buSzPts val="3700"/>
                <a:buFont typeface="Gill Sans"/>
                <a:buNone/>
              </a:pPr>
              <a:r>
                <a:rPr lang="en-US" sz="3700" b="0" i="0" u="none" strike="noStrike" cap="none">
                  <a:solidFill>
                    <a:schemeClr val="lt1"/>
                  </a:solidFill>
                  <a:latin typeface="Gill Sans"/>
                  <a:ea typeface="Gill Sans"/>
                  <a:cs typeface="Gill Sans"/>
                  <a:sym typeface="Gill Sans"/>
                </a:rPr>
                <a:t>Students Name</a:t>
              </a:r>
              <a:endParaRPr/>
            </a:p>
          </p:txBody>
        </p:sp>
      </p:grpSp>
      <p:pic>
        <p:nvPicPr>
          <p:cNvPr id="135" name="Google Shape;135;p16"/>
          <p:cNvPicPr preferRelativeResize="0"/>
          <p:nvPr/>
        </p:nvPicPr>
        <p:blipFill>
          <a:blip r:embed="rId7">
            <a:alphaModFix/>
          </a:blip>
          <a:stretch>
            <a:fillRect/>
          </a:stretch>
        </p:blipFill>
        <p:spPr>
          <a:xfrm>
            <a:off x="0" y="0"/>
            <a:ext cx="1747300" cy="167370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9"/>
        <p:cNvGrpSpPr/>
        <p:nvPr/>
      </p:nvGrpSpPr>
      <p:grpSpPr>
        <a:xfrm>
          <a:off x="0" y="0"/>
          <a:ext cx="0" cy="0"/>
          <a:chOff x="0" y="0"/>
          <a:chExt cx="0" cy="0"/>
        </a:xfrm>
      </p:grpSpPr>
      <p:sp>
        <p:nvSpPr>
          <p:cNvPr id="140" name="Google Shape;140;p17"/>
          <p:cNvSpPr/>
          <p:nvPr/>
        </p:nvSpPr>
        <p:spPr>
          <a:xfrm>
            <a:off x="1" y="0"/>
            <a:ext cx="307017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1" name="Google Shape;141;p17"/>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2" name="Google Shape;142;p17"/>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43" name="Google Shape;143;p17"/>
          <p:cNvSpPr>
            <a:spLocks noGrp="1"/>
          </p:cNvSpPr>
          <p:nvPr>
            <p:ph type="title"/>
          </p:nvPr>
        </p:nvSpPr>
        <p:spPr>
          <a:xfrm>
            <a:off x="1260873" y="1586484"/>
            <a:ext cx="3685032" cy="3685032"/>
          </a:xfrm>
          <a:prstGeom prst="ellipse">
            <a:avLst/>
          </a:prstGeom>
          <a:solidFill>
            <a:srgbClr val="376BDC"/>
          </a:solidFill>
          <a:ln w="9525" cap="flat" cmpd="sng">
            <a:solidFill>
              <a:srgbClr val="376BDC"/>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600"/>
              <a:buFont typeface="Gill Sans"/>
              <a:buNone/>
            </a:pPr>
            <a:r>
              <a:rPr lang="en-US" sz="2600">
                <a:solidFill>
                  <a:srgbClr val="FFFFFF"/>
                </a:solidFill>
              </a:rPr>
              <a:t>WORKLOAD DIVISION</a:t>
            </a:r>
            <a:endParaRPr/>
          </a:p>
        </p:txBody>
      </p:sp>
      <p:sp>
        <p:nvSpPr>
          <p:cNvPr id="144" name="Google Shape;144;p17"/>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a:t>Contribution of each team member in project</a:t>
            </a:r>
            <a:endParaRPr/>
          </a:p>
          <a:p>
            <a:pPr marL="457200" lvl="1" indent="-228600" algn="l" rtl="0">
              <a:lnSpc>
                <a:spcPct val="100000"/>
              </a:lnSpc>
              <a:spcBef>
                <a:spcPts val="1000"/>
              </a:spcBef>
              <a:spcAft>
                <a:spcPts val="0"/>
              </a:spcAft>
              <a:buSzPts val="1800"/>
              <a:buChar char="•"/>
            </a:pPr>
            <a:r>
              <a:rPr lang="en-US" sz="1800"/>
              <a:t>Sumit Kumar Singh : Frontend / Backend Development / Database / Deployment</a:t>
            </a:r>
            <a:endParaRPr/>
          </a:p>
          <a:p>
            <a:pPr marL="457200" lvl="1" indent="-228600" algn="l" rtl="0">
              <a:lnSpc>
                <a:spcPct val="100000"/>
              </a:lnSpc>
              <a:spcBef>
                <a:spcPts val="1000"/>
              </a:spcBef>
              <a:spcAft>
                <a:spcPts val="0"/>
              </a:spcAft>
              <a:buSzPts val="1800"/>
              <a:buChar char="•"/>
            </a:pPr>
            <a:r>
              <a:rPr lang="en-US" sz="1800"/>
              <a:t>Mantu Kumar Rana : Backend Development / Database</a:t>
            </a:r>
            <a:endParaRPr/>
          </a:p>
          <a:p>
            <a:pPr marL="457200" lvl="1" indent="-228600" algn="l" rtl="0">
              <a:lnSpc>
                <a:spcPct val="100000"/>
              </a:lnSpc>
              <a:spcBef>
                <a:spcPts val="1000"/>
              </a:spcBef>
              <a:spcAft>
                <a:spcPts val="0"/>
              </a:spcAft>
              <a:buSzPts val="1800"/>
              <a:buChar char="•"/>
            </a:pPr>
            <a:r>
              <a:rPr lang="en-US" sz="1800"/>
              <a:t>Madan H S : Frontend Development / Resources</a:t>
            </a:r>
            <a:endParaRPr/>
          </a:p>
          <a:p>
            <a:pPr marL="457200" lvl="1" indent="-228600" algn="l" rtl="0">
              <a:lnSpc>
                <a:spcPct val="100000"/>
              </a:lnSpc>
              <a:spcBef>
                <a:spcPts val="1000"/>
              </a:spcBef>
              <a:spcAft>
                <a:spcPts val="0"/>
              </a:spcAft>
              <a:buSzPts val="1800"/>
              <a:buChar char="•"/>
            </a:pPr>
            <a:r>
              <a:rPr lang="en-US" sz="1800"/>
              <a:t>Mayank Pathak : Frontend Development / Documentation</a:t>
            </a:r>
            <a:endParaRPr/>
          </a:p>
        </p:txBody>
      </p:sp>
      <p:pic>
        <p:nvPicPr>
          <p:cNvPr id="145" name="Google Shape;145;p17"/>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9"/>
        <p:cNvGrpSpPr/>
        <p:nvPr/>
      </p:nvGrpSpPr>
      <p:grpSpPr>
        <a:xfrm>
          <a:off x="0" y="0"/>
          <a:ext cx="0" cy="0"/>
          <a:chOff x="0" y="0"/>
          <a:chExt cx="0" cy="0"/>
        </a:xfrm>
      </p:grpSpPr>
      <p:sp>
        <p:nvSpPr>
          <p:cNvPr id="150" name="Google Shape;150;p18"/>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1" name="Google Shape;151;p18"/>
          <p:cNvSpPr/>
          <p:nvPr/>
        </p:nvSpPr>
        <p:spPr>
          <a:xfrm>
            <a:off x="3070172" y="0"/>
            <a:ext cx="91218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2" name="Google Shape;152;p18"/>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53" name="Google Shape;153;p18"/>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100"/>
              <a:buFont typeface="Gill Sans"/>
              <a:buNone/>
            </a:pPr>
            <a:r>
              <a:rPr lang="en-US" sz="2100">
                <a:solidFill>
                  <a:srgbClr val="FFFFFF"/>
                </a:solidFill>
              </a:rPr>
              <a:t>THE BACKGROUND</a:t>
            </a:r>
            <a:endParaRPr/>
          </a:p>
        </p:txBody>
      </p:sp>
      <p:sp>
        <p:nvSpPr>
          <p:cNvPr id="154" name="Google Shape;154;p18"/>
          <p:cNvSpPr txBox="1">
            <a:spLocks noGrp="1"/>
          </p:cNvSpPr>
          <p:nvPr>
            <p:ph type="body" idx="1"/>
          </p:nvPr>
        </p:nvSpPr>
        <p:spPr>
          <a:xfrm>
            <a:off x="5560395" y="754471"/>
            <a:ext cx="5320800" cy="5004600"/>
          </a:xfrm>
          <a:prstGeom prst="rect">
            <a:avLst/>
          </a:prstGeom>
          <a:noFill/>
          <a:ln>
            <a:noFill/>
          </a:ln>
        </p:spPr>
        <p:txBody>
          <a:bodyPr spcFirstLastPara="1" wrap="square" lIns="91425" tIns="45700" rIns="91425" bIns="45700" anchor="ctr" anchorCtr="0">
            <a:noAutofit/>
          </a:bodyPr>
          <a:lstStyle/>
          <a:p>
            <a:pPr marL="228600" lvl="0" indent="-228600" algn="l" rtl="0">
              <a:lnSpc>
                <a:spcPct val="100000"/>
              </a:lnSpc>
              <a:spcBef>
                <a:spcPts val="0"/>
              </a:spcBef>
              <a:spcAft>
                <a:spcPts val="0"/>
              </a:spcAft>
              <a:buSzPts val="1800"/>
              <a:buChar char="•"/>
            </a:pPr>
            <a:r>
              <a:rPr lang="en-US" b="1"/>
              <a:t>Early Biometric Attendance Systems</a:t>
            </a:r>
            <a:r>
              <a:rPr lang="en-US"/>
              <a:t>: Initial biometric systems relied on fingerprints or iris scans but faced challenges such as wear and tear of sensors and data privacy concerns. The need for more secure and non-intrusive methods led to research into face recognition technology.</a:t>
            </a:r>
            <a:endParaRPr/>
          </a:p>
          <a:p>
            <a:pPr marL="228600" lvl="0" indent="-228600" algn="l" rtl="0">
              <a:lnSpc>
                <a:spcPct val="100000"/>
              </a:lnSpc>
              <a:spcBef>
                <a:spcPts val="1000"/>
              </a:spcBef>
              <a:spcAft>
                <a:spcPts val="0"/>
              </a:spcAft>
              <a:buSzPts val="1800"/>
              <a:buChar char="•"/>
            </a:pPr>
            <a:r>
              <a:rPr lang="en-US" b="1"/>
              <a:t>CCTV Integration for People Counting</a:t>
            </a:r>
            <a:r>
              <a:rPr lang="en-US"/>
              <a:t>: In parallel, businesses and public spaces used CCTV systems for basic people counting. Manual review of footage or basic motion detection algorithms were the standard approaches, but these were resource-intensive and lacked real-time insights.</a:t>
            </a:r>
            <a:endParaRPr/>
          </a:p>
          <a:p>
            <a:pPr marL="228600" lvl="0" indent="-228600" algn="l" rtl="0">
              <a:lnSpc>
                <a:spcPct val="100000"/>
              </a:lnSpc>
              <a:spcBef>
                <a:spcPts val="1000"/>
              </a:spcBef>
              <a:spcAft>
                <a:spcPts val="0"/>
              </a:spcAft>
              <a:buSzPts val="1800"/>
              <a:buChar char="•"/>
            </a:pPr>
            <a:r>
              <a:rPr lang="en-US" b="1"/>
              <a:t>Post-COVID-19 Era</a:t>
            </a:r>
            <a:r>
              <a:rPr lang="en-US"/>
              <a:t>: The pandemic accelerated the demand for contactless technologies, leading to widespread adoption of face recognition for attendance and automated people counting in offices, schools, and public spaces to ensure social distancing and safety compliance</a:t>
            </a:r>
            <a:r>
              <a:rPr lang="en-US" sz="1600"/>
              <a:t>.</a:t>
            </a:r>
            <a:endParaRPr sz="1600"/>
          </a:p>
        </p:txBody>
      </p:sp>
      <p:pic>
        <p:nvPicPr>
          <p:cNvPr id="155" name="Google Shape;155;p18"/>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sp>
        <p:nvSpPr>
          <p:cNvPr id="160" name="Google Shape;160;p19"/>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1" name="Google Shape;161;p19"/>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2" name="Google Shape;162;p19"/>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63" name="Google Shape;163;p19"/>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800"/>
              <a:buFont typeface="Gill Sans"/>
              <a:buNone/>
            </a:pPr>
            <a:r>
              <a:rPr lang="en-US">
                <a:solidFill>
                  <a:srgbClr val="FFFFFF"/>
                </a:solidFill>
              </a:rPr>
              <a:t>PROBLEM STATEMENT</a:t>
            </a:r>
            <a:endParaRPr/>
          </a:p>
        </p:txBody>
      </p:sp>
      <p:sp>
        <p:nvSpPr>
          <p:cNvPr id="164" name="Google Shape;164;p19"/>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a:t>The problem is to develop an automated, contactless face attendance system with real-time people counting to replace manual or basic biometric methods, improving accuracy, eliminating fraud, and enabling efficient monitoring of attendance and occupancy in environments like schools, offices, and public spaces.</a:t>
            </a:r>
            <a:endParaRPr/>
          </a:p>
          <a:p>
            <a:pPr marL="228600" lvl="0" indent="-228600" algn="l" rtl="0">
              <a:lnSpc>
                <a:spcPct val="100000"/>
              </a:lnSpc>
              <a:spcBef>
                <a:spcPts val="1000"/>
              </a:spcBef>
              <a:spcAft>
                <a:spcPts val="0"/>
              </a:spcAft>
              <a:buSzPts val="1800"/>
              <a:buChar char="•"/>
            </a:pPr>
            <a:r>
              <a:rPr lang="en-US"/>
              <a:t>AI in Surveillance and Attendance Systems.</a:t>
            </a:r>
            <a:endParaRPr/>
          </a:p>
          <a:p>
            <a:pPr marL="228600" lvl="0" indent="-152400" algn="l" rtl="0">
              <a:lnSpc>
                <a:spcPct val="100000"/>
              </a:lnSpc>
              <a:spcBef>
                <a:spcPts val="1000"/>
              </a:spcBef>
              <a:spcAft>
                <a:spcPts val="0"/>
              </a:spcAft>
              <a:buSzPts val="1200"/>
              <a:buNone/>
            </a:pPr>
            <a:endParaRPr sz="1200"/>
          </a:p>
        </p:txBody>
      </p:sp>
      <p:pic>
        <p:nvPicPr>
          <p:cNvPr id="165" name="Google Shape;165;p19"/>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20"/>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1" name="Google Shape;171;p20"/>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2" name="Google Shape;172;p20"/>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73" name="Google Shape;173;p20"/>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3000"/>
              <a:buFont typeface="Gill Sans"/>
              <a:buNone/>
            </a:pPr>
            <a:r>
              <a:rPr lang="en-US" sz="3000">
                <a:solidFill>
                  <a:srgbClr val="FFFFFF"/>
                </a:solidFill>
              </a:rPr>
              <a:t>PROPOSED SOLUTION</a:t>
            </a:r>
            <a:endParaRPr/>
          </a:p>
        </p:txBody>
      </p:sp>
      <p:sp>
        <p:nvSpPr>
          <p:cNvPr id="174" name="Google Shape;174;p20"/>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a:t>The proposed solution is to create an AI-powered face recognition system integrated with real-time people counting. This system will automate attendance tracking and occupancy monitoring, using computer vision techniques for accurate, contactless operation. It will be deployed through an interactive platform like Streamlit, ensuring ease of use and real-time data processing for various environments such as schools, offices, and university &amp; hospitals</a:t>
            </a:r>
            <a:r>
              <a:rPr lang="en-US" sz="1400"/>
              <a:t>.</a:t>
            </a:r>
            <a:endParaRPr sz="1400"/>
          </a:p>
        </p:txBody>
      </p:sp>
      <p:pic>
        <p:nvPicPr>
          <p:cNvPr id="175" name="Google Shape;175;p20"/>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sp>
        <p:nvSpPr>
          <p:cNvPr id="180" name="Google Shape;180;p21"/>
          <p:cNvSpPr/>
          <p:nvPr/>
        </p:nvSpPr>
        <p:spPr>
          <a:xfrm>
            <a:off x="1" y="0"/>
            <a:ext cx="3070172" cy="6858000"/>
          </a:xfrm>
          <a:prstGeom prst="rect">
            <a:avLst/>
          </a:prstGeom>
          <a:solidFill>
            <a:srgbClr val="1B1E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1" name="Google Shape;181;p21"/>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2" name="Google Shape;182;p21"/>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83" name="Google Shape;183;p21"/>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3000"/>
              <a:buFont typeface="Gill Sans"/>
              <a:buNone/>
            </a:pPr>
            <a:r>
              <a:rPr lang="en-US" sz="3000">
                <a:solidFill>
                  <a:srgbClr val="FFFFFF"/>
                </a:solidFill>
              </a:rPr>
              <a:t>SOLUTION DESIGN</a:t>
            </a:r>
            <a:endParaRPr/>
          </a:p>
        </p:txBody>
      </p:sp>
      <p:pic>
        <p:nvPicPr>
          <p:cNvPr id="184" name="Google Shape;184;p21"/>
          <p:cNvPicPr preferRelativeResize="0">
            <a:picLocks noGrp="1"/>
          </p:cNvPicPr>
          <p:nvPr>
            <p:ph type="body" idx="1"/>
          </p:nvPr>
        </p:nvPicPr>
        <p:blipFill rotWithShape="1">
          <a:blip r:embed="rId3">
            <a:alphaModFix/>
          </a:blip>
          <a:srcRect/>
          <a:stretch/>
        </p:blipFill>
        <p:spPr>
          <a:xfrm>
            <a:off x="5352763" y="0"/>
            <a:ext cx="6685800" cy="6273000"/>
          </a:xfrm>
          <a:prstGeom prst="rect">
            <a:avLst/>
          </a:prstGeom>
          <a:noFill/>
          <a:ln w="9525" cap="flat" cmpd="sng">
            <a:solidFill>
              <a:schemeClr val="lt1"/>
            </a:solidFill>
            <a:prstDash val="solid"/>
            <a:round/>
            <a:headEnd type="none" w="sm" len="sm"/>
            <a:tailEnd type="none" w="sm" len="sm"/>
          </a:ln>
        </p:spPr>
      </p:pic>
      <p:pic>
        <p:nvPicPr>
          <p:cNvPr id="185" name="Google Shape;185;p21"/>
          <p:cNvPicPr preferRelativeResize="0"/>
          <p:nvPr/>
        </p:nvPicPr>
        <p:blipFill>
          <a:blip r:embed="rId4">
            <a:alphaModFix/>
          </a:blip>
          <a:stretch>
            <a:fillRect/>
          </a:stretch>
        </p:blipFill>
        <p:spPr>
          <a:xfrm>
            <a:off x="10444700" y="5271525"/>
            <a:ext cx="1747300" cy="167370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9"/>
        <p:cNvGrpSpPr/>
        <p:nvPr/>
      </p:nvGrpSpPr>
      <p:grpSpPr>
        <a:xfrm>
          <a:off x="0" y="0"/>
          <a:ext cx="0" cy="0"/>
          <a:chOff x="0" y="0"/>
          <a:chExt cx="0" cy="0"/>
        </a:xfrm>
      </p:grpSpPr>
      <p:sp>
        <p:nvSpPr>
          <p:cNvPr id="190" name="Google Shape;190;p22"/>
          <p:cNvSpPr/>
          <p:nvPr/>
        </p:nvSpPr>
        <p:spPr>
          <a:xfrm>
            <a:off x="1" y="0"/>
            <a:ext cx="3070172" cy="6858000"/>
          </a:xfrm>
          <a:prstGeom prst="rect">
            <a:avLst/>
          </a:prstGeom>
          <a:solidFill>
            <a:srgbClr val="0E111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1" name="Google Shape;191;p22"/>
          <p:cNvSpPr/>
          <p:nvPr/>
        </p:nvSpPr>
        <p:spPr>
          <a:xfrm>
            <a:off x="3070172" y="0"/>
            <a:ext cx="9121828"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2" name="Google Shape;192;p22"/>
          <p:cNvSpPr/>
          <p:nvPr/>
        </p:nvSpPr>
        <p:spPr>
          <a:xfrm>
            <a:off x="1117423" y="1443035"/>
            <a:ext cx="3971932" cy="3971930"/>
          </a:xfrm>
          <a:prstGeom prst="ellipse">
            <a:avLst/>
          </a:prstGeom>
          <a:solidFill>
            <a:srgbClr val="FFFFFF"/>
          </a:solidFill>
          <a:ln w="31750" cap="flat" cmpd="sng">
            <a:solidFill>
              <a:srgbClr val="376BD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93" name="Google Shape;193;p22"/>
          <p:cNvSpPr>
            <a:spLocks noGrp="1"/>
          </p:cNvSpPr>
          <p:nvPr>
            <p:ph type="title"/>
          </p:nvPr>
        </p:nvSpPr>
        <p:spPr>
          <a:xfrm>
            <a:off x="1260873" y="1586484"/>
            <a:ext cx="3685032" cy="3685032"/>
          </a:xfrm>
          <a:prstGeom prst="ellipse">
            <a:avLst/>
          </a:prstGeom>
          <a:solidFill>
            <a:srgbClr val="376BDC"/>
          </a:solidFill>
          <a:ln>
            <a:noFill/>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FFFFFF"/>
              </a:buClr>
              <a:buSzPts val="2100"/>
              <a:buFont typeface="Gill Sans"/>
              <a:buNone/>
            </a:pPr>
            <a:r>
              <a:rPr lang="en-US" sz="2100">
                <a:solidFill>
                  <a:srgbClr val="FFFFFF"/>
                </a:solidFill>
              </a:rPr>
              <a:t>TECHNOLOGY STACK &amp; REQUIREMENTS</a:t>
            </a:r>
            <a:endParaRPr/>
          </a:p>
        </p:txBody>
      </p:sp>
      <p:sp>
        <p:nvSpPr>
          <p:cNvPr id="194" name="Google Shape;194;p22"/>
          <p:cNvSpPr txBox="1">
            <a:spLocks noGrp="1"/>
          </p:cNvSpPr>
          <p:nvPr>
            <p:ph type="body" idx="1"/>
          </p:nvPr>
        </p:nvSpPr>
        <p:spPr>
          <a:xfrm>
            <a:off x="5591695" y="1402080"/>
            <a:ext cx="5320696" cy="4053840"/>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b="1"/>
              <a:t>OpenCV &amp; YOLO</a:t>
            </a:r>
            <a:r>
              <a:rPr lang="en-US"/>
              <a:t>: For real-time face recognition and accurate people counting due to their speed and reliability.</a:t>
            </a:r>
            <a:endParaRPr/>
          </a:p>
          <a:p>
            <a:pPr marL="228600" lvl="0" indent="-228600" algn="l" rtl="0">
              <a:lnSpc>
                <a:spcPct val="100000"/>
              </a:lnSpc>
              <a:spcBef>
                <a:spcPts val="1000"/>
              </a:spcBef>
              <a:spcAft>
                <a:spcPts val="0"/>
              </a:spcAft>
              <a:buSzPts val="1800"/>
              <a:buChar char="•"/>
            </a:pPr>
            <a:r>
              <a:rPr lang="en-US" b="1"/>
              <a:t>Streamlit</a:t>
            </a:r>
            <a:r>
              <a:rPr lang="en-US"/>
              <a:t>: Chosen for fast deployment and creating an interactive UI with minimal effort.</a:t>
            </a:r>
            <a:endParaRPr/>
          </a:p>
          <a:p>
            <a:pPr marL="228600" lvl="0" indent="-228600" algn="l" rtl="0">
              <a:lnSpc>
                <a:spcPct val="100000"/>
              </a:lnSpc>
              <a:spcBef>
                <a:spcPts val="1000"/>
              </a:spcBef>
              <a:spcAft>
                <a:spcPts val="0"/>
              </a:spcAft>
              <a:buSzPts val="1800"/>
              <a:buChar char="•"/>
            </a:pPr>
            <a:r>
              <a:rPr lang="en-US" b="1"/>
              <a:t>Hardware</a:t>
            </a:r>
            <a:r>
              <a:rPr lang="en-US"/>
              <a:t>: Minimum 8GB RAM, GPU , camera for video feed.</a:t>
            </a:r>
            <a:endParaRPr/>
          </a:p>
          <a:p>
            <a:pPr marL="228600" lvl="0" indent="-228600" algn="l" rtl="0">
              <a:lnSpc>
                <a:spcPct val="100000"/>
              </a:lnSpc>
              <a:spcBef>
                <a:spcPts val="1000"/>
              </a:spcBef>
              <a:spcAft>
                <a:spcPts val="0"/>
              </a:spcAft>
              <a:buSzPts val="1800"/>
              <a:buChar char="•"/>
            </a:pPr>
            <a:r>
              <a:rPr lang="en-US" b="1"/>
              <a:t>Software</a:t>
            </a:r>
            <a:r>
              <a:rPr lang="en-US"/>
              <a:t>: Python, OpenCV, Tensor Flow, Pytorch, Yolo,Streamlit, and necessary libraries.</a:t>
            </a:r>
            <a:endParaRPr/>
          </a:p>
          <a:p>
            <a:pPr marL="228600" lvl="0" indent="0" algn="l" rtl="0">
              <a:lnSpc>
                <a:spcPct val="100000"/>
              </a:lnSpc>
              <a:spcBef>
                <a:spcPts val="1000"/>
              </a:spcBef>
              <a:spcAft>
                <a:spcPts val="0"/>
              </a:spcAft>
              <a:buNone/>
            </a:pPr>
            <a:r>
              <a:rPr lang="en-US"/>
              <a:t>.</a:t>
            </a:r>
            <a:endParaRPr/>
          </a:p>
        </p:txBody>
      </p:sp>
      <p:pic>
        <p:nvPicPr>
          <p:cNvPr id="195" name="Google Shape;195;p22"/>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99"/>
        <p:cNvGrpSpPr/>
        <p:nvPr/>
      </p:nvGrpSpPr>
      <p:grpSpPr>
        <a:xfrm>
          <a:off x="0" y="0"/>
          <a:ext cx="0" cy="0"/>
          <a:chOff x="0" y="0"/>
          <a:chExt cx="0" cy="0"/>
        </a:xfrm>
      </p:grpSpPr>
      <p:pic>
        <p:nvPicPr>
          <p:cNvPr id="200" name="Google Shape;200;p23" descr="Five bulbs and one of them is glowing"/>
          <p:cNvPicPr preferRelativeResize="0"/>
          <p:nvPr/>
        </p:nvPicPr>
        <p:blipFill rotWithShape="1">
          <a:blip r:embed="rId3">
            <a:alphaModFix/>
          </a:blip>
          <a:srcRect l="20348" r="20317" b="-1"/>
          <a:stretch/>
        </p:blipFill>
        <p:spPr>
          <a:xfrm>
            <a:off x="642" y="10"/>
            <a:ext cx="6096000" cy="6857990"/>
          </a:xfrm>
          <a:prstGeom prst="rect">
            <a:avLst/>
          </a:prstGeom>
          <a:noFill/>
          <a:ln>
            <a:noFill/>
          </a:ln>
        </p:spPr>
      </p:pic>
      <p:sp>
        <p:nvSpPr>
          <p:cNvPr id="201" name="Google Shape;201;p23"/>
          <p:cNvSpPr txBox="1">
            <a:spLocks noGrp="1"/>
          </p:cNvSpPr>
          <p:nvPr>
            <p:ph type="title"/>
          </p:nvPr>
        </p:nvSpPr>
        <p:spPr>
          <a:xfrm>
            <a:off x="804672" y="2841505"/>
            <a:ext cx="4487298" cy="1174991"/>
          </a:xfrm>
          <a:prstGeom prst="rect">
            <a:avLst/>
          </a:prstGeom>
          <a:solidFill>
            <a:schemeClr val="dk1">
              <a:alpha val="60000"/>
            </a:schemeClr>
          </a:solidFill>
          <a:ln w="9525" cap="flat" cmpd="sng">
            <a:solidFill>
              <a:schemeClr val="lt1"/>
            </a:solidFill>
            <a:prstDash val="solid"/>
            <a:round/>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chemeClr val="lt1"/>
              </a:buClr>
              <a:buSzPts val="2400"/>
              <a:buFont typeface="Gill Sans"/>
              <a:buNone/>
            </a:pPr>
            <a:r>
              <a:rPr lang="en-US" sz="2400">
                <a:solidFill>
                  <a:schemeClr val="lt1"/>
                </a:solidFill>
              </a:rPr>
              <a:t>INNOVATIVE IDEA</a:t>
            </a:r>
            <a:endParaRPr/>
          </a:p>
        </p:txBody>
      </p:sp>
      <p:sp>
        <p:nvSpPr>
          <p:cNvPr id="202" name="Google Shape;202;p23"/>
          <p:cNvSpPr txBox="1">
            <a:spLocks noGrp="1"/>
          </p:cNvSpPr>
          <p:nvPr>
            <p:ph type="body" idx="1"/>
          </p:nvPr>
        </p:nvSpPr>
        <p:spPr>
          <a:xfrm>
            <a:off x="6743941" y="976129"/>
            <a:ext cx="4804931" cy="4919815"/>
          </a:xfrm>
          <a:prstGeom prst="rect">
            <a:avLst/>
          </a:prstGeom>
          <a:noFill/>
          <a:ln>
            <a:noFill/>
          </a:ln>
        </p:spPr>
        <p:txBody>
          <a:bodyPr spcFirstLastPara="1" wrap="square" lIns="91425" tIns="45700" rIns="91425" bIns="45700" anchor="ctr" anchorCtr="0">
            <a:normAutofit/>
          </a:bodyPr>
          <a:lstStyle/>
          <a:p>
            <a:pPr marL="228600" lvl="0" indent="-228600" algn="l" rtl="0">
              <a:lnSpc>
                <a:spcPct val="100000"/>
              </a:lnSpc>
              <a:spcBef>
                <a:spcPts val="0"/>
              </a:spcBef>
              <a:spcAft>
                <a:spcPts val="0"/>
              </a:spcAft>
              <a:buSzPts val="1800"/>
              <a:buChar char="•"/>
            </a:pPr>
            <a:r>
              <a:rPr lang="en-US"/>
              <a:t>An innovative idea is to integrate real-time anomaly detection alongside face recognition and people counting. This feature would alert administrators to unusual activities, such as overcrowding or unauthorized access, enhancing security and crowd management. Additionally, implementing a self-learning AI model that improves accuracy over time based on environmental changes (lighting, angles) would make the solution more adaptable and precise compared to other static systems.</a:t>
            </a:r>
            <a:endParaRPr/>
          </a:p>
          <a:p>
            <a:pPr marL="228600" lvl="0" indent="-228600" algn="l" rtl="0">
              <a:lnSpc>
                <a:spcPct val="100000"/>
              </a:lnSpc>
              <a:spcBef>
                <a:spcPts val="1000"/>
              </a:spcBef>
              <a:spcAft>
                <a:spcPts val="0"/>
              </a:spcAft>
              <a:buSzPts val="1800"/>
              <a:buChar char="•"/>
            </a:pPr>
            <a:r>
              <a:rPr lang="en-US"/>
              <a:t>Another innovative idea is that on admins can login &amp; register according to there job roles in different organizations ,  School &amp; University ,  Hospital , Office</a:t>
            </a:r>
            <a:r>
              <a:rPr lang="en-US" sz="1400"/>
              <a:t>.</a:t>
            </a:r>
            <a:endParaRPr/>
          </a:p>
        </p:txBody>
      </p:sp>
      <p:pic>
        <p:nvPicPr>
          <p:cNvPr id="203" name="Google Shape;203;p23"/>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356DE2"/>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798</Words>
  <Application>Microsoft Office PowerPoint</Application>
  <PresentationFormat>Widescreen</PresentationFormat>
  <Paragraphs>53</Paragraphs>
  <Slides>14</Slides>
  <Notes>14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14</vt:i4>
      </vt:variant>
    </vt:vector>
  </HeadingPairs>
  <TitlesOfParts>
    <vt:vector size="18" baseType="lpstr">
      <vt:lpstr>Gill Sans</vt:lpstr>
      <vt:lpstr>Arial</vt:lpstr>
      <vt:lpstr>Parcel</vt:lpstr>
      <vt:lpstr>Parcel</vt:lpstr>
      <vt:lpstr>           CHECK IN CHECK OUT                    C-IN C-OUT</vt:lpstr>
      <vt:lpstr>THE TEAM</vt:lpstr>
      <vt:lpstr>WORKLOAD DIVISION</vt:lpstr>
      <vt:lpstr>THE BACKGROUND</vt:lpstr>
      <vt:lpstr>PROBLEM STATEMENT</vt:lpstr>
      <vt:lpstr>PROPOSED SOLUTION</vt:lpstr>
      <vt:lpstr>SOLUTION DESIGN</vt:lpstr>
      <vt:lpstr>TECHNOLOGY STACK &amp; REQUIREMENTS</vt:lpstr>
      <vt:lpstr>INNOVATIVE IDEA</vt:lpstr>
      <vt:lpstr>RESULTS / OUTCOMES / ANALYSIS</vt:lpstr>
      <vt:lpstr>LIMITATIONS</vt:lpstr>
      <vt:lpstr>FUTURE ENHANCEMENTS/SCOPE</vt:lpstr>
      <vt:lpstr> GITHUB LINK  HTTPS://GITHUB.COM/RAJPUTROCKSTAR/CINCOUT.GIT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sumit singh</cp:lastModifiedBy>
  <cp:revision>1</cp:revision>
  <dcterms:modified xsi:type="dcterms:W3CDTF">2024-09-21T09:18:50Z</dcterms:modified>
</cp:coreProperties>
</file>